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  <p:embeddedFont>
      <p:font typeface="Inter Italics" charset="1" panose="020B0502030000000004"/>
      <p:regular r:id="rId20"/>
    </p:embeddedFont>
    <p:embeddedFont>
      <p:font typeface="Inter Bold Italics" charset="1" panose="020B0802030000000004"/>
      <p:regular r:id="rId21"/>
    </p:embeddedFont>
    <p:embeddedFont>
      <p:font typeface="Inter Thin" charset="1" panose="020B0A02050000000004"/>
      <p:regular r:id="rId22"/>
    </p:embeddedFont>
    <p:embeddedFont>
      <p:font typeface="Inter Thin Italics" charset="1" panose="020B0A02050000000004"/>
      <p:regular r:id="rId23"/>
    </p:embeddedFont>
    <p:embeddedFont>
      <p:font typeface="Inter Extra-Light" charset="1" panose="02000503000000020004"/>
      <p:regular r:id="rId24"/>
    </p:embeddedFont>
    <p:embeddedFont>
      <p:font typeface="Inter Light" charset="1" panose="02000503000000020004"/>
      <p:regular r:id="rId25"/>
    </p:embeddedFont>
    <p:embeddedFont>
      <p:font typeface="Inter Medium" charset="1" panose="02000503000000020004"/>
      <p:regular r:id="rId26"/>
    </p:embeddedFont>
    <p:embeddedFont>
      <p:font typeface="Inter Semi-Bold" charset="1" panose="02000503000000020004"/>
      <p:regular r:id="rId27"/>
    </p:embeddedFont>
    <p:embeddedFont>
      <p:font typeface="Inter Ultra-Bold" charset="1" panose="02000503000000020004"/>
      <p:regular r:id="rId28"/>
    </p:embeddedFont>
    <p:embeddedFont>
      <p:font typeface="Inter Heavy" charset="1" panose="02000503000000020004"/>
      <p:regular r:id="rId29"/>
    </p:embeddedFont>
    <p:embeddedFont>
      <p:font typeface="Muli" charset="1" panose="00000500000000000000"/>
      <p:regular r:id="rId30"/>
    </p:embeddedFont>
    <p:embeddedFont>
      <p:font typeface="Muli Bold" charset="1" panose="00000800000000000000"/>
      <p:regular r:id="rId31"/>
    </p:embeddedFont>
    <p:embeddedFont>
      <p:font typeface="Muli Italics" charset="1" panose="00000500000000000000"/>
      <p:regular r:id="rId32"/>
    </p:embeddedFont>
    <p:embeddedFont>
      <p:font typeface="Muli Bold Italics" charset="1" panose="00000800000000000000"/>
      <p:regular r:id="rId33"/>
    </p:embeddedFont>
    <p:embeddedFont>
      <p:font typeface="Muli Extra-Light" charset="1" panose="00000300000000000000"/>
      <p:regular r:id="rId34"/>
    </p:embeddedFont>
    <p:embeddedFont>
      <p:font typeface="Muli Extra-Light Italics" charset="1" panose="00000300000000000000"/>
      <p:regular r:id="rId35"/>
    </p:embeddedFont>
    <p:embeddedFont>
      <p:font typeface="Muli Light" charset="1" panose="00000400000000000000"/>
      <p:regular r:id="rId36"/>
    </p:embeddedFont>
    <p:embeddedFont>
      <p:font typeface="Muli Light Italics" charset="1" panose="00000400000000000000"/>
      <p:regular r:id="rId37"/>
    </p:embeddedFont>
    <p:embeddedFont>
      <p:font typeface="Muli Semi-Bold" charset="1" panose="00000700000000000000"/>
      <p:regular r:id="rId38"/>
    </p:embeddedFont>
    <p:embeddedFont>
      <p:font typeface="Muli Semi-Bold Italics" charset="1" panose="00000700000000000000"/>
      <p:regular r:id="rId39"/>
    </p:embeddedFont>
    <p:embeddedFont>
      <p:font typeface="Muli Ultra-Bold" charset="1" panose="00000900000000000000"/>
      <p:regular r:id="rId40"/>
    </p:embeddedFont>
    <p:embeddedFont>
      <p:font typeface="Muli Ultra-Bold Italics" charset="1" panose="00000900000000000000"/>
      <p:regular r:id="rId41"/>
    </p:embeddedFont>
    <p:embeddedFont>
      <p:font typeface="Muli Heavy" charset="1" panose="00000A00000000000000"/>
      <p:regular r:id="rId42"/>
    </p:embeddedFont>
    <p:embeddedFont>
      <p:font typeface="Muli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4360" y="1565088"/>
            <a:ext cx="1113928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413">
                <a:solidFill>
                  <a:srgbClr val="FFFFFF"/>
                </a:solidFill>
                <a:latin typeface="Muli Heavy"/>
              </a:rPr>
              <a:t>10 MILLION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22413"/>
            <a:ext cx="1623060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Inter"/>
              </a:rPr>
              <a:t>TONS OF FOOD IS ESTIMATED TO BE WASTED GCC COUNTRIES EACH YEAR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74360" y="5877112"/>
            <a:ext cx="1113928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413">
                <a:solidFill>
                  <a:srgbClr val="FFFFFF"/>
                </a:solidFill>
                <a:latin typeface="Muli Heavy"/>
              </a:rPr>
              <a:t>4 TO 10%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334437"/>
            <a:ext cx="1623060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Inter"/>
              </a:rPr>
              <a:t>OF FOOD PURCHASED BY RESTAURANTS IS WASTED BEFORE REACHING THE CONSUMER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6153" y="9201150"/>
            <a:ext cx="419184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Sources: FoodPrint, arabnews.com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4360" y="3721100"/>
            <a:ext cx="1113928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413">
                <a:solidFill>
                  <a:srgbClr val="FFFFFF"/>
                </a:solidFill>
                <a:latin typeface="Muli Heavy"/>
              </a:rPr>
              <a:t>21%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178425"/>
            <a:ext cx="1623060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Inter"/>
              </a:rPr>
              <a:t> OF RESTAURANTS IN DUBAI WERE CONSIDERING CLOSING THEIR DOORS IN 2023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96153" y="9201150"/>
            <a:ext cx="419184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Sources: Dubai Chamber of Commerce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4558" y="1986045"/>
            <a:ext cx="7878884" cy="6314911"/>
          </a:xfrm>
          <a:custGeom>
            <a:avLst/>
            <a:gdLst/>
            <a:ahLst/>
            <a:cxnLst/>
            <a:rect r="r" b="b" t="t" l="l"/>
            <a:pathLst>
              <a:path h="6314911" w="7878884">
                <a:moveTo>
                  <a:pt x="0" y="0"/>
                </a:moveTo>
                <a:lnTo>
                  <a:pt x="7878884" y="0"/>
                </a:lnTo>
                <a:lnTo>
                  <a:pt x="7878884" y="6314910"/>
                </a:lnTo>
                <a:lnTo>
                  <a:pt x="0" y="63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3" t="-5784" r="-6067" b="-905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7008" y="3361456"/>
            <a:ext cx="1205854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981089" y="915346"/>
            <a:ext cx="3969316" cy="4059503"/>
          </a:xfrm>
          <a:custGeom>
            <a:avLst/>
            <a:gdLst/>
            <a:ahLst/>
            <a:cxnLst/>
            <a:rect r="r" b="b" t="t" l="l"/>
            <a:pathLst>
              <a:path h="4059503" w="3969316">
                <a:moveTo>
                  <a:pt x="0" y="0"/>
                </a:moveTo>
                <a:lnTo>
                  <a:pt x="3969316" y="0"/>
                </a:lnTo>
                <a:lnTo>
                  <a:pt x="3969316" y="4059503"/>
                </a:lnTo>
                <a:lnTo>
                  <a:pt x="0" y="405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" r="0" b="-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81089" y="5489199"/>
            <a:ext cx="3969316" cy="4059503"/>
          </a:xfrm>
          <a:custGeom>
            <a:avLst/>
            <a:gdLst/>
            <a:ahLst/>
            <a:cxnLst/>
            <a:rect r="r" b="b" t="t" l="l"/>
            <a:pathLst>
              <a:path h="4059503" w="3969316">
                <a:moveTo>
                  <a:pt x="0" y="0"/>
                </a:moveTo>
                <a:lnTo>
                  <a:pt x="3969316" y="0"/>
                </a:lnTo>
                <a:lnTo>
                  <a:pt x="3969316" y="4059503"/>
                </a:lnTo>
                <a:lnTo>
                  <a:pt x="0" y="405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" r="0" b="-7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10632" y="6190350"/>
            <a:ext cx="910229" cy="1003007"/>
          </a:xfrm>
          <a:custGeom>
            <a:avLst/>
            <a:gdLst/>
            <a:ahLst/>
            <a:cxnLst/>
            <a:rect r="r" b="b" t="t" l="l"/>
            <a:pathLst>
              <a:path h="1003007" w="910229">
                <a:moveTo>
                  <a:pt x="0" y="0"/>
                </a:moveTo>
                <a:lnTo>
                  <a:pt x="910229" y="0"/>
                </a:lnTo>
                <a:lnTo>
                  <a:pt x="910229" y="1003008"/>
                </a:lnTo>
                <a:lnTo>
                  <a:pt x="0" y="1003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66296" y="1712123"/>
            <a:ext cx="1187540" cy="976752"/>
          </a:xfrm>
          <a:custGeom>
            <a:avLst/>
            <a:gdLst/>
            <a:ahLst/>
            <a:cxnLst/>
            <a:rect r="r" b="b" t="t" l="l"/>
            <a:pathLst>
              <a:path h="976752" w="1187540">
                <a:moveTo>
                  <a:pt x="0" y="0"/>
                </a:moveTo>
                <a:lnTo>
                  <a:pt x="1187540" y="0"/>
                </a:lnTo>
                <a:lnTo>
                  <a:pt x="1187540" y="976752"/>
                </a:lnTo>
                <a:lnTo>
                  <a:pt x="0" y="976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7008" y="1028700"/>
            <a:ext cx="5995080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KEY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7008" y="3898034"/>
            <a:ext cx="6672179" cy="132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6"/>
              </a:lnSpc>
            </a:pPr>
            <a:r>
              <a:rPr lang="en-US" sz="2900" spc="316">
                <a:solidFill>
                  <a:srgbClr val="FFFFFF"/>
                </a:solidFill>
                <a:latin typeface="Inter"/>
              </a:rPr>
              <a:t>Unlocking the Power of Data to Enhance Restaurant Profitability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23243" y="3224355"/>
            <a:ext cx="2873647" cy="93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"/>
              </a:rPr>
              <a:t>Accurate Sales Prediction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23243" y="7663285"/>
            <a:ext cx="3017858" cy="1407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"/>
              </a:rPr>
              <a:t>Ingredient Demand Forecarsting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49373" y="0"/>
            <a:ext cx="12138627" cy="10287000"/>
          </a:xfrm>
          <a:custGeom>
            <a:avLst/>
            <a:gdLst/>
            <a:ahLst/>
            <a:cxnLst/>
            <a:rect r="r" b="b" t="t" l="l"/>
            <a:pathLst>
              <a:path h="10287000" w="12138627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7" r="0" b="-887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815568" y="1520123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0321794" y="6265975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148801"/>
            <a:ext cx="4791909" cy="165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Muli Bold"/>
              </a:rPr>
              <a:t>TARGET MARKET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89491" y="1612225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9309" y="1676676"/>
            <a:ext cx="3513003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Independent Restaurants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8340" y="6394970"/>
            <a:ext cx="3592412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Restaurant Management Companies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66888" y="1676676"/>
            <a:ext cx="4002126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Inventory Management Systems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53873" y="6323939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22421" y="1612225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49373" y="0"/>
            <a:ext cx="12138627" cy="10287000"/>
          </a:xfrm>
          <a:custGeom>
            <a:avLst/>
            <a:gdLst/>
            <a:ahLst/>
            <a:cxnLst/>
            <a:rect r="r" b="b" t="t" l="l"/>
            <a:pathLst>
              <a:path h="10287000" w="12138627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7" r="0" b="-8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8801"/>
            <a:ext cx="4791909" cy="165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Muli Bold"/>
              </a:rPr>
              <a:t>OUR PROCESS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3509" y="942975"/>
            <a:ext cx="11090870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27100"/>
                </a:solidFill>
                <a:latin typeface="Canva Sans Bold"/>
              </a:rPr>
              <a:t>Stage 1:</a:t>
            </a:r>
            <a:r>
              <a:rPr lang="en-US" sz="4000">
                <a:solidFill>
                  <a:srgbClr val="FFFFFF"/>
                </a:solidFill>
                <a:latin typeface="Canva Sans Bold"/>
              </a:rPr>
              <a:t>  </a:t>
            </a:r>
            <a:r>
              <a:rPr lang="en-US" sz="4000">
                <a:solidFill>
                  <a:srgbClr val="FFFFFF"/>
                </a:solidFill>
                <a:latin typeface="Canva Sans"/>
              </a:rPr>
              <a:t>We Request Orders data from restaurants to develop suitable model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71655" y="3176217"/>
            <a:ext cx="2848159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Get  Initial Orders Data</a:t>
            </a:r>
          </a:p>
        </p:txBody>
      </p:sp>
      <p:sp>
        <p:nvSpPr>
          <p:cNvPr name="AutoShape 6" id="6"/>
          <p:cNvSpPr/>
          <p:nvPr/>
        </p:nvSpPr>
        <p:spPr>
          <a:xfrm>
            <a:off x="9548221" y="3826969"/>
            <a:ext cx="1086739" cy="0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10958811" y="3176094"/>
            <a:ext cx="2848159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Develop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Model</a:t>
            </a:r>
          </a:p>
        </p:txBody>
      </p:sp>
      <p:sp>
        <p:nvSpPr>
          <p:cNvPr name="AutoShape 8" id="8"/>
          <p:cNvSpPr/>
          <p:nvPr/>
        </p:nvSpPr>
        <p:spPr>
          <a:xfrm>
            <a:off x="13806970" y="3865069"/>
            <a:ext cx="1086739" cy="0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5217559" y="3176094"/>
            <a:ext cx="2848159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Model is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Ready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13509" y="5763842"/>
            <a:ext cx="11090870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27100"/>
                </a:solidFill>
                <a:latin typeface="Canva Sans Bold"/>
              </a:rPr>
              <a:t>Stage 2:</a:t>
            </a:r>
            <a:r>
              <a:rPr lang="en-US" sz="4000">
                <a:solidFill>
                  <a:srgbClr val="FFFFFF"/>
                </a:solidFill>
                <a:latin typeface="Canva Sans Bold"/>
              </a:rPr>
              <a:t>  </a:t>
            </a:r>
            <a:r>
              <a:rPr lang="en-US" sz="4000">
                <a:solidFill>
                  <a:srgbClr val="FFFFFF"/>
                </a:solidFill>
                <a:latin typeface="Canva Sans"/>
              </a:rPr>
              <a:t>The model is ready to be used on client’s data for the future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71655" y="7997084"/>
            <a:ext cx="2848159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New Orders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Data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548221" y="8647836"/>
            <a:ext cx="1086739" cy="0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10958811" y="7996961"/>
            <a:ext cx="2848159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Developed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Model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3806970" y="8685936"/>
            <a:ext cx="1086739" cy="0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15217559" y="7996961"/>
            <a:ext cx="2848159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Predicted 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Output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79614"/>
            <a:ext cx="4064272" cy="6611325"/>
            <a:chOff x="0" y="0"/>
            <a:chExt cx="1070426" cy="17412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0426" cy="1741254"/>
            </a:xfrm>
            <a:custGeom>
              <a:avLst/>
              <a:gdLst/>
              <a:ahLst/>
              <a:cxnLst/>
              <a:rect r="r" b="b" t="t" l="l"/>
              <a:pathLst>
                <a:path h="1741254" w="1070426">
                  <a:moveTo>
                    <a:pt x="97148" y="0"/>
                  </a:moveTo>
                  <a:lnTo>
                    <a:pt x="973277" y="0"/>
                  </a:lnTo>
                  <a:cubicBezTo>
                    <a:pt x="1026931" y="0"/>
                    <a:pt x="1070426" y="43495"/>
                    <a:pt x="1070426" y="97148"/>
                  </a:cubicBezTo>
                  <a:lnTo>
                    <a:pt x="1070426" y="1644106"/>
                  </a:lnTo>
                  <a:cubicBezTo>
                    <a:pt x="1070426" y="1669871"/>
                    <a:pt x="1060190" y="1694581"/>
                    <a:pt x="1041971" y="1712800"/>
                  </a:cubicBezTo>
                  <a:cubicBezTo>
                    <a:pt x="1023753" y="1731019"/>
                    <a:pt x="999043" y="1741254"/>
                    <a:pt x="973277" y="1741254"/>
                  </a:cubicBezTo>
                  <a:lnTo>
                    <a:pt x="97148" y="1741254"/>
                  </a:lnTo>
                  <a:cubicBezTo>
                    <a:pt x="43495" y="1741254"/>
                    <a:pt x="0" y="1697759"/>
                    <a:pt x="0" y="1644106"/>
                  </a:cubicBezTo>
                  <a:lnTo>
                    <a:pt x="0" y="97148"/>
                  </a:lnTo>
                  <a:cubicBezTo>
                    <a:pt x="0" y="43495"/>
                    <a:pt x="43495" y="0"/>
                    <a:pt x="97148" y="0"/>
                  </a:cubicBezTo>
                  <a:close/>
                </a:path>
              </a:pathLst>
            </a:custGeom>
            <a:solidFill>
              <a:srgbClr val="06090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70426" cy="1788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688695" y="6288902"/>
            <a:ext cx="2917882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49183" y="990600"/>
            <a:ext cx="5637025" cy="17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OUR</a:t>
            </a:r>
          </a:p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PRICING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3765" y="3398196"/>
            <a:ext cx="3029695" cy="75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8"/>
              </a:lnSpc>
            </a:pPr>
            <a:r>
              <a:rPr lang="en-US" sz="2400" spc="204">
                <a:solidFill>
                  <a:srgbClr val="FFFFFF"/>
                </a:solidFill>
                <a:latin typeface="Inter Thin"/>
              </a:rPr>
              <a:t>STANDARD</a:t>
            </a:r>
          </a:p>
          <a:p>
            <a:pPr algn="ctr">
              <a:lnSpc>
                <a:spcPts val="3047"/>
              </a:lnSpc>
            </a:pPr>
            <a:r>
              <a:rPr lang="en-US" sz="2399" spc="203">
                <a:solidFill>
                  <a:srgbClr val="FFFFFF"/>
                </a:solidFill>
                <a:latin typeface="Inter Thin"/>
              </a:rPr>
              <a:t>PACKAGE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3282" y="4571613"/>
            <a:ext cx="3315109" cy="126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sz="7399" spc="-221">
                <a:solidFill>
                  <a:srgbClr val="FFFFFF"/>
                </a:solidFill>
                <a:latin typeface="Inter"/>
              </a:rPr>
              <a:t>$2,000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8695" y="6703240"/>
            <a:ext cx="2917882" cy="271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For a ready-made system for one restaurant, with a $200 dollar annual maintenance fee, with additional cost in re-modeling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6974160" y="1028700"/>
            <a:ext cx="0" cy="822960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778305" y="7012026"/>
            <a:ext cx="6607612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8855579" y="9195655"/>
            <a:ext cx="6530339" cy="22985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8779023" y="4830113"/>
            <a:ext cx="660689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8779023" y="3001258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300">
                <a:solidFill>
                  <a:srgbClr val="FFFFFF"/>
                </a:solidFill>
                <a:latin typeface="Inter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79023" y="5173720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Inter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79023" y="7345716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Inter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65632" y="3388671"/>
            <a:ext cx="4016037" cy="75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6"/>
              </a:lnSpc>
            </a:pPr>
            <a:r>
              <a:rPr lang="en-US" sz="4800" spc="-14">
                <a:solidFill>
                  <a:srgbClr val="FFFFFF"/>
                </a:solidFill>
                <a:latin typeface="Inter"/>
              </a:rPr>
              <a:t>Cost savings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78305" y="990600"/>
            <a:ext cx="5637025" cy="17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VALUE</a:t>
            </a:r>
          </a:p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PROPISITION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65632" y="5561133"/>
            <a:ext cx="4592879" cy="75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6"/>
              </a:lnSpc>
            </a:pPr>
            <a:r>
              <a:rPr lang="en-US" sz="4800" spc="-14">
                <a:solidFill>
                  <a:srgbClr val="FFFFFF"/>
                </a:solidFill>
                <a:latin typeface="Inter"/>
              </a:rPr>
              <a:t>Efficiency gains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65632" y="7741734"/>
            <a:ext cx="5241827" cy="75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6"/>
              </a:lnSpc>
            </a:pPr>
            <a:r>
              <a:rPr lang="en-US" sz="4800" spc="-14">
                <a:solidFill>
                  <a:srgbClr val="FFFFFF"/>
                </a:solidFill>
                <a:latin typeface="Inter"/>
              </a:rPr>
              <a:t>Profitability boost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1644" y="6133234"/>
            <a:ext cx="3977062" cy="2693526"/>
            <a:chOff x="0" y="0"/>
            <a:chExt cx="1047457" cy="7094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7457" cy="709406"/>
            </a:xfrm>
            <a:custGeom>
              <a:avLst/>
              <a:gdLst/>
              <a:ahLst/>
              <a:cxnLst/>
              <a:rect r="r" b="b" t="t" l="l"/>
              <a:pathLst>
                <a:path h="709406" w="1047457">
                  <a:moveTo>
                    <a:pt x="0" y="0"/>
                  </a:moveTo>
                  <a:lnTo>
                    <a:pt x="1047457" y="0"/>
                  </a:lnTo>
                  <a:lnTo>
                    <a:pt x="1047457" y="709406"/>
                  </a:lnTo>
                  <a:lnTo>
                    <a:pt x="0" y="709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047457" cy="728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1644" y="3923792"/>
            <a:ext cx="3351823" cy="798799"/>
          </a:xfrm>
          <a:custGeom>
            <a:avLst/>
            <a:gdLst/>
            <a:ahLst/>
            <a:cxnLst/>
            <a:rect r="r" b="b" t="t" l="l"/>
            <a:pathLst>
              <a:path h="798799" w="3351823">
                <a:moveTo>
                  <a:pt x="0" y="0"/>
                </a:moveTo>
                <a:lnTo>
                  <a:pt x="3351822" y="0"/>
                </a:lnTo>
                <a:lnTo>
                  <a:pt x="3351822" y="798799"/>
                </a:lnTo>
                <a:lnTo>
                  <a:pt x="0" y="798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9436" y="7252063"/>
            <a:ext cx="3401477" cy="455868"/>
          </a:xfrm>
          <a:custGeom>
            <a:avLst/>
            <a:gdLst/>
            <a:ahLst/>
            <a:cxnLst/>
            <a:rect r="r" b="b" t="t" l="l"/>
            <a:pathLst>
              <a:path h="455868" w="3401477">
                <a:moveTo>
                  <a:pt x="0" y="0"/>
                </a:moveTo>
                <a:lnTo>
                  <a:pt x="3401477" y="0"/>
                </a:lnTo>
                <a:lnTo>
                  <a:pt x="3401477" y="455868"/>
                </a:lnTo>
                <a:lnTo>
                  <a:pt x="0" y="45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7008" y="1028700"/>
            <a:ext cx="7637977" cy="17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OUR</a:t>
            </a:r>
          </a:p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COMPETITION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8890698" y="1066800"/>
            <a:ext cx="0" cy="822960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621323" y="1028700"/>
            <a:ext cx="7637977" cy="17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EXPECTED REVENUE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41889" y="2693343"/>
            <a:ext cx="9353213" cy="57940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DAF0cVAXCr8</dc:identifier>
  <dcterms:modified xsi:type="dcterms:W3CDTF">2011-08-01T06:04:30Z</dcterms:modified>
  <cp:revision>1</cp:revision>
  <dc:title>Black and Gray Gradient Professional Presentation</dc:title>
</cp:coreProperties>
</file>